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6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7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8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8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2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3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4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4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5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6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6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7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8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0" strike="noStrike" cap="all" spc="-1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lang="en-US" sz="48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7077600" y="541008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315D14C1-3512-4D88-BCC6-7250D8280712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876320" y="5410080"/>
            <a:ext cx="51246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9896760" y="541008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5BEDDDE3-84E7-46B5-8176-0C4DE314A518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Tw Cen MT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FFFFFF"/>
                </a:solidFill>
                <a:latin typeface="Tw Cen M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FFFFFF"/>
                </a:solidFill>
                <a:latin typeface="Tw Cen M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Tw Cen M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Tw Cen M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Tw Cen M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362320" y="1023120"/>
            <a:ext cx="7445520" cy="15890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500" b="1" strike="noStrike" spc="-1">
                <a:solidFill>
                  <a:srgbClr val="FFFFFF"/>
                </a:solidFill>
                <a:latin typeface="Trebuchet MS"/>
                <a:ea typeface="Tahoma"/>
              </a:rPr>
              <a:t>Click to edit Master title style</a:t>
            </a:r>
            <a:endParaRPr lang="en-US" sz="6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957960" y="3080520"/>
            <a:ext cx="10199520" cy="32652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Edit Master text styles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  <a:p>
            <a:pPr marL="457200" algn="ctr">
              <a:lnSpc>
                <a:spcPct val="100000"/>
              </a:lnSpc>
              <a:spcBef>
                <a:spcPts val="499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Second level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  <a:p>
            <a:pPr marL="914400" algn="ctr">
              <a:lnSpc>
                <a:spcPct val="100000"/>
              </a:lnSpc>
              <a:spcBef>
                <a:spcPts val="499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Third level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  <a:p>
            <a:pPr marL="1371600" algn="ctr">
              <a:lnSpc>
                <a:spcPct val="100000"/>
              </a:lnSpc>
              <a:spcBef>
                <a:spcPts val="499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Fourth level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  <a:p>
            <a:pPr marL="1828800" algn="ctr">
              <a:lnSpc>
                <a:spcPct val="100000"/>
              </a:lnSpc>
              <a:spcBef>
                <a:spcPts val="499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Fifth level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262626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587880" y="511560"/>
            <a:ext cx="11168280" cy="9468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849240" y="1774440"/>
            <a:ext cx="10907280" cy="46735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6E29FF79-E625-4BFF-963B-EC59F60E017E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E0EBB53F-07B2-4798-BAFC-2C4304AA2353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2707560" y="1226160"/>
            <a:ext cx="6673680" cy="15890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Trebuchet MS"/>
                <a:ea typeface="Tahoma"/>
              </a:rPr>
              <a:t>Click to edit Master title style</a:t>
            </a:r>
            <a:endParaRPr lang="en-US" sz="60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1401120" y="3159000"/>
            <a:ext cx="9381240" cy="28170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Edit Master text styles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  <a:p>
            <a:pPr marL="457200" algn="ctr">
              <a:lnSpc>
                <a:spcPct val="100000"/>
              </a:lnSpc>
              <a:spcBef>
                <a:spcPts val="499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Second level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  <a:p>
            <a:pPr marL="914400" algn="ctr">
              <a:lnSpc>
                <a:spcPct val="100000"/>
              </a:lnSpc>
              <a:spcBef>
                <a:spcPts val="499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Third level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  <a:p>
            <a:pPr marL="1371600" algn="ctr">
              <a:lnSpc>
                <a:spcPct val="100000"/>
              </a:lnSpc>
              <a:spcBef>
                <a:spcPts val="499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Fourth level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  <a:p>
            <a:pPr marL="1828800" algn="ctr">
              <a:lnSpc>
                <a:spcPct val="100000"/>
              </a:lnSpc>
              <a:spcBef>
                <a:spcPts val="499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Fifth level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1369B4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title"/>
          </p:nvPr>
        </p:nvSpPr>
        <p:spPr>
          <a:xfrm>
            <a:off x="587880" y="511560"/>
            <a:ext cx="6585480" cy="9468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849240" y="1774440"/>
            <a:ext cx="10907280" cy="455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162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E85B056E-14EB-48F8-8F41-F8986C325477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5F4C11BA-41C8-4A8E-B830-D579AA56C7A3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title"/>
          </p:nvPr>
        </p:nvSpPr>
        <p:spPr>
          <a:xfrm>
            <a:off x="587880" y="511560"/>
            <a:ext cx="11168280" cy="9468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87880" y="1774440"/>
            <a:ext cx="11168280" cy="455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204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D5691F84-87F6-4C7B-A025-4405681458B1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06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19171914-CF6A-4852-AF16-7D03FAF9CA21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title"/>
          </p:nvPr>
        </p:nvSpPr>
        <p:spPr>
          <a:xfrm>
            <a:off x="587880" y="195840"/>
            <a:ext cx="10667520" cy="126252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587880" y="1774440"/>
            <a:ext cx="11168280" cy="455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246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5F16D07F-D26B-401B-91C6-D92E78D91663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48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09E14FEC-796C-4304-AB38-70B10C8D1E37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262626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title"/>
          </p:nvPr>
        </p:nvSpPr>
        <p:spPr>
          <a:xfrm>
            <a:off x="587880" y="511560"/>
            <a:ext cx="6585480" cy="9468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587880" y="1774440"/>
            <a:ext cx="11168280" cy="455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288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CECB9FC3-4538-4C86-A1D5-2EA25EAC3A6E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90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2D0384C7-B1F5-429C-898D-D55820138D27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icture 326"/>
          <p:cNvPicPr/>
          <p:nvPr/>
        </p:nvPicPr>
        <p:blipFill>
          <a:blip r:embed="rId14"/>
          <a:stretch/>
        </p:blipFill>
        <p:spPr>
          <a:xfrm>
            <a:off x="0" y="0"/>
            <a:ext cx="12192120" cy="6858000"/>
          </a:xfrm>
          <a:prstGeom prst="rect">
            <a:avLst/>
          </a:prstGeom>
          <a:ln>
            <a:noFill/>
          </a:ln>
        </p:spPr>
      </p:pic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r>
              <a:rPr lang="en-US" sz="3750" b="0" strike="noStrike" spc="-1">
                <a:solidFill>
                  <a:srgbClr val="000000"/>
                </a:solidFill>
                <a:latin typeface="Times New Roman"/>
              </a:rPr>
              <a:t>Click to edit the title text format</a:t>
            </a: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432000" indent="-324000" algn="ctr">
              <a:spcAft>
                <a:spcPts val="1281"/>
              </a:spcAft>
            </a:pPr>
            <a:r>
              <a:rPr lang="en-US" sz="2910" b="0" strike="noStrike" spc="-1">
                <a:solidFill>
                  <a:srgbClr val="000000"/>
                </a:solidFill>
                <a:latin typeface="Times New Roman"/>
              </a:rPr>
              <a:t>Click to edit the outline text format</a:t>
            </a:r>
          </a:p>
          <a:p>
            <a:pPr marL="864000" lvl="1" indent="-324000" algn="ctr">
              <a:spcAft>
                <a:spcPts val="1023"/>
              </a:spcAft>
            </a:pPr>
            <a:r>
              <a:rPr lang="en-US" sz="2540" b="0" strike="noStrike" spc="-1">
                <a:solidFill>
                  <a:srgbClr val="000000"/>
                </a:solidFill>
                <a:latin typeface="Times New Roman"/>
              </a:rPr>
              <a:t>Second Outline Level</a:t>
            </a:r>
          </a:p>
          <a:p>
            <a:pPr marL="1296000" lvl="2" indent="-288000" algn="ctr">
              <a:spcAft>
                <a:spcPts val="768"/>
              </a:spcAft>
            </a:pPr>
            <a:r>
              <a:rPr lang="en-US" sz="2180" b="0" strike="noStrike" spc="-1">
                <a:solidFill>
                  <a:srgbClr val="000000"/>
                </a:solidFill>
                <a:latin typeface="Times New Roman"/>
              </a:rPr>
              <a:t>Third Outline Level</a:t>
            </a:r>
          </a:p>
          <a:p>
            <a:pPr marL="1728000" lvl="3" indent="-216000" algn="ctr">
              <a:spcAft>
                <a:spcPts val="507"/>
              </a:spcAft>
            </a:pPr>
            <a:r>
              <a:rPr lang="en-US" sz="1820" b="0" strike="noStrike" spc="-1">
                <a:solidFill>
                  <a:srgbClr val="000000"/>
                </a:solidFill>
                <a:latin typeface="Times New Roman"/>
              </a:rPr>
              <a:t>Fourth Outline Level</a:t>
            </a:r>
          </a:p>
          <a:p>
            <a:pPr marL="2160000" lvl="4" indent="-216000" algn="ctr">
              <a:spcAft>
                <a:spcPts val="252"/>
              </a:spcAft>
            </a:pPr>
            <a:r>
              <a:rPr lang="en-US" sz="1820" b="0" strike="noStrike" spc="-1">
                <a:solidFill>
                  <a:srgbClr val="000000"/>
                </a:solidFill>
                <a:latin typeface="Times New Roman"/>
              </a:rPr>
              <a:t>Fifth Outline Level</a:t>
            </a:r>
          </a:p>
          <a:p>
            <a:pPr marL="2592000" lvl="5" indent="-216000" algn="ctr">
              <a:spcAft>
                <a:spcPts val="252"/>
              </a:spcAft>
            </a:pPr>
            <a:r>
              <a:rPr lang="en-US" sz="1820" b="0" strike="noStrike" spc="-1">
                <a:solidFill>
                  <a:srgbClr val="000000"/>
                </a:solidFill>
                <a:latin typeface="Times New Roman"/>
              </a:rPr>
              <a:t>Sixth Outline Level</a:t>
            </a:r>
          </a:p>
          <a:p>
            <a:pPr marL="3024000" lvl="6" indent="-216000" algn="ctr">
              <a:spcAft>
                <a:spcPts val="252"/>
              </a:spcAft>
            </a:pPr>
            <a:r>
              <a:rPr lang="en-US" sz="1820" b="0" strike="noStrike" spc="-1">
                <a:solidFill>
                  <a:srgbClr val="000000"/>
                </a:solidFill>
                <a:latin typeface="Times New Roman"/>
              </a:rPr>
              <a:t>Seventh Outline Level</a:t>
            </a:r>
          </a:p>
        </p:txBody>
      </p:sp>
      <p:sp>
        <p:nvSpPr>
          <p:cNvPr id="330" name="PlaceHolder 3"/>
          <p:cNvSpPr>
            <a:spLocks noGrp="1"/>
          </p:cNvSpPr>
          <p:nvPr>
            <p:ph type="dt"/>
          </p:nvPr>
        </p:nvSpPr>
        <p:spPr>
          <a:xfrm>
            <a:off x="609120" y="6247440"/>
            <a:ext cx="2840400" cy="473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31" name="PlaceHolder 4"/>
          <p:cNvSpPr>
            <a:spLocks noGrp="1"/>
          </p:cNvSpPr>
          <p:nvPr>
            <p:ph type="ftr"/>
          </p:nvPr>
        </p:nvSpPr>
        <p:spPr>
          <a:xfrm>
            <a:off x="4169160" y="6247440"/>
            <a:ext cx="3864600" cy="473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32" name="PlaceHolder 5"/>
          <p:cNvSpPr>
            <a:spLocks noGrp="1"/>
          </p:cNvSpPr>
          <p:nvPr>
            <p:ph type="sldNum"/>
          </p:nvPr>
        </p:nvSpPr>
        <p:spPr>
          <a:xfrm>
            <a:off x="8740800" y="6247440"/>
            <a:ext cx="2840400" cy="473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fld id="{CE004633-8A1D-43C6-853F-533F2AEC3EC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9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9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9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9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9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9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9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9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9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9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9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9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9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2362320" y="1023120"/>
            <a:ext cx="7445520" cy="1589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500" b="1" strike="noStrike" spc="-1">
                <a:solidFill>
                  <a:srgbClr val="FFFFFF"/>
                </a:solidFill>
                <a:latin typeface="Trebuchet MS"/>
                <a:ea typeface="Tahoma"/>
              </a:rPr>
              <a:t>Chapter 12</a:t>
            </a:r>
            <a:endParaRPr lang="en-US" sz="6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0" name="TextShape 2"/>
          <p:cNvSpPr txBox="1"/>
          <p:nvPr/>
        </p:nvSpPr>
        <p:spPr>
          <a:xfrm>
            <a:off x="957960" y="3080520"/>
            <a:ext cx="10199520" cy="326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7000" b="0" strike="noStrike" spc="-1">
                <a:solidFill>
                  <a:srgbClr val="004E96"/>
                </a:solidFill>
                <a:latin typeface="Trebuchet MS"/>
              </a:rPr>
              <a:t>Threats to Data</a:t>
            </a:r>
            <a:endParaRPr lang="en-US" sz="7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Software Programming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Interpreted programs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: programs run on another program that is called the interpreter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Interpreter sits between computer and program and handles the requests between them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Program is not compiled to run directly from the operating system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Software Design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2" name="TextShape 2"/>
          <p:cNvSpPr txBox="1"/>
          <p:nvPr/>
        </p:nvSpPr>
        <p:spPr>
          <a:xfrm>
            <a:off x="587880" y="168552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Systems development life cycle (SDLC)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Process used to create, deploy, and maintain a software program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Phases begin with planning and end with maintaining software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Six stages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Software Design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4" name="TextShape 2"/>
          <p:cNvSpPr txBox="1"/>
          <p:nvPr/>
        </p:nvSpPr>
        <p:spPr>
          <a:xfrm>
            <a:off x="587880" y="168552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SDLC Stages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500" b="0" strike="noStrike" spc="-1">
                <a:solidFill>
                  <a:srgbClr val="000000"/>
                </a:solidFill>
                <a:latin typeface="Helvetica LT Std"/>
              </a:rPr>
              <a:t>Stage 1: gathering and analyzing the program requirements </a:t>
            </a:r>
            <a:endParaRPr lang="en-US" sz="25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500" b="0" strike="noStrike" spc="-1">
                <a:solidFill>
                  <a:srgbClr val="000000"/>
                </a:solidFill>
                <a:latin typeface="Helvetica LT Std"/>
              </a:rPr>
              <a:t>Stage 2: designing the software</a:t>
            </a:r>
            <a:endParaRPr lang="en-US" sz="25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500" b="0" strike="noStrike" spc="-1">
                <a:solidFill>
                  <a:srgbClr val="000000"/>
                </a:solidFill>
                <a:latin typeface="Helvetica LT Std"/>
              </a:rPr>
              <a:t>Stage 3: writing the code</a:t>
            </a:r>
            <a:endParaRPr lang="en-US" sz="25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500" b="0" strike="noStrike" spc="-1">
                <a:solidFill>
                  <a:srgbClr val="000000"/>
                </a:solidFill>
                <a:latin typeface="Helvetica LT Std"/>
              </a:rPr>
              <a:t>Stage 4: testing the code</a:t>
            </a:r>
            <a:endParaRPr lang="en-US" sz="25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500" b="0" strike="noStrike" spc="-1">
                <a:solidFill>
                  <a:srgbClr val="000000"/>
                </a:solidFill>
                <a:latin typeface="Helvetica LT Std"/>
              </a:rPr>
              <a:t>Stage 5: deploying the program</a:t>
            </a:r>
            <a:endParaRPr lang="en-US" sz="25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500" b="0" strike="noStrike" spc="-1">
                <a:solidFill>
                  <a:srgbClr val="000000"/>
                </a:solidFill>
                <a:latin typeface="Helvetica LT Std"/>
              </a:rPr>
              <a:t>Stage 6: maintaining the program</a:t>
            </a:r>
            <a:endParaRPr lang="en-US" sz="25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Software Design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96" name="Content Placeholder 3"/>
          <p:cNvPicPr/>
          <p:nvPr/>
        </p:nvPicPr>
        <p:blipFill>
          <a:blip r:embed="rId2"/>
          <a:stretch/>
        </p:blipFill>
        <p:spPr>
          <a:xfrm>
            <a:off x="2778840" y="1725480"/>
            <a:ext cx="6285600" cy="4411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Software Design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9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Types of SDLCs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Waterfall model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sequential process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Each step is completed before moving to the next phase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Each group on developmental team tends to work independently 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Agile model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Everyone stays involved in the process through all stages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Project goes through iterations until everyone agrees goals were met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Software Design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01" name="Content Placeholder 3"/>
          <p:cNvPicPr/>
          <p:nvPr/>
        </p:nvPicPr>
        <p:blipFill>
          <a:blip r:embed="rId2"/>
          <a:stretch/>
        </p:blipFill>
        <p:spPr>
          <a:xfrm>
            <a:off x="2715840" y="2104920"/>
            <a:ext cx="6912360" cy="388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Software Design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DevOps: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business philosophy that encourages collaboration between developers, managers, and other IT and operational staff from development through production and support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Infrastructure as code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operations team uses system starting point as baseline; creates scripts to make configuration changes from baseline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Immutable server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server configuration is made from the baseline, not by directly configuring a live production server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Software Design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06" name="Content Placeholder 3"/>
          <p:cNvPicPr/>
          <p:nvPr/>
        </p:nvPicPr>
        <p:blipFill>
          <a:blip r:embed="rId2"/>
          <a:stretch/>
        </p:blipFill>
        <p:spPr>
          <a:xfrm>
            <a:off x="3333960" y="1811880"/>
            <a:ext cx="5175720" cy="465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Security Threats to Software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9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Best defense against threats is development of secure programs following a detailed plan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One of the biggest vulnerabilities to software is a user inputting data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Buffer-overflow attack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hacker exploits a programming flaw in which more data can be entered than the program can accept, and the extra data are written to memory outside of the buffer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Security Threats to Software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11" name="Content Placeholder 3"/>
          <p:cNvPicPr/>
          <p:nvPr/>
        </p:nvPicPr>
        <p:blipFill>
          <a:blip r:embed="rId2"/>
          <a:stretch/>
        </p:blipFill>
        <p:spPr>
          <a:xfrm>
            <a:off x="587520" y="2557080"/>
            <a:ext cx="11169360" cy="298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587880" y="511560"/>
            <a:ext cx="111682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Certification Objectives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2" name="TextShape 2"/>
          <p:cNvSpPr txBox="1"/>
          <p:nvPr/>
        </p:nvSpPr>
        <p:spPr>
          <a:xfrm>
            <a:off x="252360" y="1732680"/>
            <a:ext cx="11504160" cy="4673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CompTIA Security+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1.2 Compare and contrast types of attacks.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1.6 Explain the impact associated with types of vulnerabilities.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2.4 Given a scenario, analyze and interpret output from security technologies.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3.4 Explain the importance of secure staging deployment concepts.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3.6 Summarize secure application development and deployment concepts.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Security Threats to Software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Data canary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Known value placed at the end of the assigned buffer space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If value remains the same, a buffer overflow has not occurred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Input validation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safeguards implemented to control the type or amount of data entered into an input field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Injection attack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malicious code inserted into a web application to cause an unexpected outcome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Security Threats to Software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6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Login error message can disclose information to hackers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Do not indicate which part of the logon was incorrect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Data left over after a process completes is potential problem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Cookies, RAM, or similar data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Any data in RAM is vulnerable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Ex: RAM scraper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12.1 Review		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A programmer uses what resource to share functionality with other programming modules?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application programming interface (API)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What converts program code into machine language?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compiler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Which development model involves a sequential process to develop a program?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800" spc="-1" dirty="0">
                <a:solidFill>
                  <a:srgbClr val="00B0F0"/>
                </a:solidFill>
                <a:latin typeface="Helvetica LT Std"/>
              </a:rPr>
              <a:t>Waterfall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12.1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Ensuring text cannot be entered into a form where only decimal numbers are expected is called what?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input validation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A hacker entered a malicious command into a user ID entry on a form. What type of attack was performed?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800" spc="-1" dirty="0">
                <a:solidFill>
                  <a:srgbClr val="00B0F0"/>
                </a:solidFill>
                <a:latin typeface="Helvetica LT Std"/>
              </a:rPr>
              <a:t>Injection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"/>
          <p:cNvSpPr txBox="1"/>
          <p:nvPr/>
        </p:nvSpPr>
        <p:spPr>
          <a:xfrm>
            <a:off x="2707560" y="1226160"/>
            <a:ext cx="6673680" cy="1589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Trebuchet MS"/>
                <a:ea typeface="Tahoma"/>
              </a:rPr>
              <a:t>Section 12.2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2" name="TextShape 2"/>
          <p:cNvSpPr txBox="1"/>
          <p:nvPr/>
        </p:nvSpPr>
        <p:spPr>
          <a:xfrm>
            <a:off x="1401120" y="3159000"/>
            <a:ext cx="9381240" cy="2817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Threats to Web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Applications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4" name="TextShape 2"/>
          <p:cNvSpPr txBox="1"/>
          <p:nvPr/>
        </p:nvSpPr>
        <p:spPr>
          <a:xfrm>
            <a:off x="849240" y="1774440"/>
            <a:ext cx="513324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Apache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clickjacking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client-side script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code repository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code signature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cross-site request forgery (CSRF)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5" name="CustomShape 3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6" name="CustomShape 4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cross-site scripting (XSS) attack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dead code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directory traversal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dynamic analysis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Easter egg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fuzzing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95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8" name="TextShape 2"/>
          <p:cNvSpPr txBox="1"/>
          <p:nvPr/>
        </p:nvSpPr>
        <p:spPr>
          <a:xfrm>
            <a:off x="6279480" y="1723680"/>
            <a:ext cx="5785200" cy="4537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server-side script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software development kit (SDK)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static-code analysis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typosquatting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Uniform Resource Identifier (URI)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web application firewall (WAF)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9" name="CustomShape 3"/>
          <p:cNvSpPr/>
          <p:nvPr/>
        </p:nvSpPr>
        <p:spPr>
          <a:xfrm>
            <a:off x="587880" y="1723680"/>
            <a:ext cx="4974480" cy="493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Hypertext Markup Language (HTML)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Hypertext Transfer Protocol (HTTP)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Internet Information Service (IIS)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Open Web Application Security Project (OWASP)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Shape 1"/>
          <p:cNvSpPr txBox="1"/>
          <p:nvPr/>
        </p:nvSpPr>
        <p:spPr>
          <a:xfrm>
            <a:off x="587880" y="511560"/>
            <a:ext cx="111682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Learning Goals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1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Appraise web-application scanners.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Identify security threats to web applications.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Differentiate methods for protecting source code.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Web-Server Protection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3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Hypertext: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displayed text that contains a link to other information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Hypertext Markup Language (HTML)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format used by the web to exchange information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Hypertext Transfer Protocol (HTTP)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protocol that allows the hosts to exchange information across the web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Uniform Resource Identifier (URI)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address of each resource on the web; each must be unique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Web-Server Protection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5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When a user requests a web page, an address is entered into a web browser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Each part of address has a specific meaning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Request is sent to web server which fetches the specific HTML page and sends it to user’s web browser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xtShape 1"/>
          <p:cNvSpPr txBox="1"/>
          <p:nvPr/>
        </p:nvSpPr>
        <p:spPr>
          <a:xfrm>
            <a:off x="2707560" y="1226160"/>
            <a:ext cx="6673680" cy="1589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Trebuchet MS"/>
                <a:ea typeface="Tahoma"/>
              </a:rPr>
              <a:t>Section 12.1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4" name="TextShape 2"/>
          <p:cNvSpPr txBox="1"/>
          <p:nvPr/>
        </p:nvSpPr>
        <p:spPr>
          <a:xfrm>
            <a:off x="1401120" y="3159000"/>
            <a:ext cx="9381240" cy="2817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Threats to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Software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Web-Server Protection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37" name="Content Placeholder 3"/>
          <p:cNvPicPr/>
          <p:nvPr/>
        </p:nvPicPr>
        <p:blipFill>
          <a:blip r:embed="rId2"/>
          <a:stretch/>
        </p:blipFill>
        <p:spPr>
          <a:xfrm>
            <a:off x="587520" y="2600640"/>
            <a:ext cx="11169360" cy="289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Web-Server Protection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Web servers: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servers that use special software to share web pages or other web services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Internet Information Service (IIS)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the web-server software in Microsoft Server operating systems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Apache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open-source program on Linux machines that is often used as the web-server software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Web-Server Protection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Web servers must be hardened and locked down: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Remove any services that should not be running on the system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Consider turning off remote access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Practice the Principle of Least Privilege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Keep everything on web server up-to-date with patches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Test new applications in a virtual environment or on a server not connected to the network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Web-Server Protection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Web application firewall (WAF)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firewall designed to specifically monitor and filter HRRP traffic in and out of a web server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Directory traversal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serious threat that occurs when hackers are able to get beyond the web server’s root directory and execute commands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Web-Application Protection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6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Web-Based Vulnerabilities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Users often unknowingly contribute to their own attacks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Test programs and web applications before implementation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Fuzzing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or</a:t>
            </a: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 dynamic analysis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extensive testing process in which a program is tested for all types of actions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Web-Application Protection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Scripts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Server-side script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script that runs on the web server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Client-side script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script that runs on the client’s computer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Generally, scripts are a necessary part of web experience for users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Cross-site scripting (XSS) attack: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attack in which hackers are able to inject client-side scripts into web pages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Web-Application Protection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50" name="Content Placeholder 3"/>
          <p:cNvPicPr/>
          <p:nvPr/>
        </p:nvPicPr>
        <p:blipFill>
          <a:blip r:embed="rId2"/>
          <a:stretch/>
        </p:blipFill>
        <p:spPr>
          <a:xfrm>
            <a:off x="587880" y="2363760"/>
            <a:ext cx="11169360" cy="357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Web-Application Protection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3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Cross-site request forgery (CSRF)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Attack takes advantage of the trust relationship between a website and client’s browser to run malicious commands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Not as common as XSS attack but has potential for serious damage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Web-Application Protection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55" name="Content Placeholder 3"/>
          <p:cNvPicPr/>
          <p:nvPr/>
        </p:nvPicPr>
        <p:blipFill>
          <a:blip r:embed="rId2"/>
          <a:stretch/>
        </p:blipFill>
        <p:spPr>
          <a:xfrm>
            <a:off x="1555560" y="1949760"/>
            <a:ext cx="8732160" cy="426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Web-Application Protection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Clickjacking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Occurs when user is tricked into clicking a concealed link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Possible because a script loads a page that is transparent to the end user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Typosquatting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when a hacker registers a web domain name that is similar to a trusted website to take advantage of users making a mistake when entering a web address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6" name="TextShape 2"/>
          <p:cNvSpPr txBox="1"/>
          <p:nvPr/>
        </p:nvSpPr>
        <p:spPr>
          <a:xfrm>
            <a:off x="849240" y="1774440"/>
            <a:ext cx="513324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agile model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application programming interface (API)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buffer-overflow attack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compiler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data canary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DevOps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immutable server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7" name="CustomShape 3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CustomShape 4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infrastructure as code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injection attack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input validation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library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programming language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systems development life cycle (SDLC)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waterfall model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Web-Application Protection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Easter egg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feature or message intentionally placed inside code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Used to be popular to include in computer software and hardware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Security vulnerabilities have stopped this practice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Web-Application Protection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62" name="Content Placeholder 3"/>
          <p:cNvPicPr/>
          <p:nvPr/>
        </p:nvPicPr>
        <p:blipFill>
          <a:blip r:embed="rId2"/>
          <a:stretch/>
        </p:blipFill>
        <p:spPr>
          <a:xfrm>
            <a:off x="1794960" y="1984320"/>
            <a:ext cx="8253720" cy="388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Web-Application Protection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5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Vulnerability Resources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Open Web Application Security Project (OWASP)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nonprofit, worldwide community effort that focuses on development of secure web environments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OWASP Top 10 Critical Web Application Security Risks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Source-Code Protection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7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Source code: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program before it is compiled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Static-code analysis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tools are used to analyze the code without actually running the program to find possible vulnerabilities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Source-Code Protection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9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Code Repository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Location where you store the code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Benefit: other programmers can reuse it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Eliminates dead code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Dead code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refers o programs that are no longer maintained or used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Must be a way to track changes and revisions to code (Ex: GitHub)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Source-Code Protection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1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SDK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Software development kit (SDK)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collection of tools, such as libraries, that help programmers create applications for specific software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Security personnel must document use of SDKs to allow vulnerabilities and flaws to be fixed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Code signature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digital signature placed on the code to verify its authenticity and integrity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12.2 Review		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3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Name the web server software used by Microsoft Server.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Internet Information Services (IIS)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Which vulnerability would allow a hacker to search the entire drive containing the web server?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directory traversal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What is an automated process used to test applications?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800" spc="-1" dirty="0">
                <a:solidFill>
                  <a:srgbClr val="00B0F0"/>
                </a:solidFill>
                <a:latin typeface="Helvetica LT Std"/>
              </a:rPr>
              <a:t>Static-code analysis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12.2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5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514440" indent="-5140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Tw Cen MT"/>
              <a:buAutoNum type="arabicPeriod" startAt="4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 program that runs in the local browser is called a(n) _____.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>
                <a:solidFill>
                  <a:srgbClr val="00B0F0"/>
                </a:solidFill>
                <a:latin typeface="Helvetica LT Std"/>
              </a:rPr>
              <a:t>client side script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514440" indent="-5140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Tw Cen MT"/>
              <a:buAutoNum type="arabicPeriod" startAt="5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A(n) _____ is a programming package written by a company for use by other companies in developing programs.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>
                <a:solidFill>
                  <a:srgbClr val="00B0F0"/>
                </a:solidFill>
                <a:latin typeface="Helvetica LT Std"/>
              </a:rPr>
              <a:t>software development kit (SDK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extShape 1"/>
          <p:cNvSpPr txBox="1"/>
          <p:nvPr/>
        </p:nvSpPr>
        <p:spPr>
          <a:xfrm>
            <a:off x="2707560" y="1226160"/>
            <a:ext cx="6673680" cy="1589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Trebuchet MS"/>
                <a:ea typeface="Tahoma"/>
              </a:rPr>
              <a:t>Section 12.3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7" name="TextShape 2"/>
          <p:cNvSpPr txBox="1"/>
          <p:nvPr/>
        </p:nvSpPr>
        <p:spPr>
          <a:xfrm>
            <a:off x="1401120" y="3159000"/>
            <a:ext cx="9381240" cy="2817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Threats to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Databases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9" name="TextShape 2"/>
          <p:cNvSpPr txBox="1"/>
          <p:nvPr/>
        </p:nvSpPr>
        <p:spPr>
          <a:xfrm>
            <a:off x="849240" y="1774440"/>
            <a:ext cx="513324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database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database management system (DBMS)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field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field value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NoSQL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0" name="CustomShape 3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1" name="CustomShape 4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query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record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relational database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SQL injection attack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Structured Query Language (SQL)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extShape 1"/>
          <p:cNvSpPr txBox="1"/>
          <p:nvPr/>
        </p:nvSpPr>
        <p:spPr>
          <a:xfrm>
            <a:off x="587880" y="511560"/>
            <a:ext cx="111682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Learning Goals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Discuss software programming.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Explain software-development models.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Compare and contrast threats to software.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extShape 1"/>
          <p:cNvSpPr txBox="1"/>
          <p:nvPr/>
        </p:nvSpPr>
        <p:spPr>
          <a:xfrm>
            <a:off x="587880" y="511560"/>
            <a:ext cx="111682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Learning Goals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3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Diagram the construction of a database.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Identify security risks associated with an SQL–enabled database.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Overview of Databases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5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Data stored in a format that users are able to add to, edit, and query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Database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organized collection of data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Record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collection of related information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Fields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columns in a database that contain data about one aspect of the table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Field value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specific information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Overview of Databases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87" name="Content Placeholder 3"/>
          <p:cNvPicPr/>
          <p:nvPr/>
        </p:nvPicPr>
        <p:blipFill>
          <a:blip r:embed="rId2"/>
          <a:stretch/>
        </p:blipFill>
        <p:spPr>
          <a:xfrm>
            <a:off x="336960" y="2239560"/>
            <a:ext cx="11169360" cy="317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Overview of Databases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Database management system (DBMS)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Provides the interface and functionality for working with a database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Includes storing, retrieving, adding, and deleting data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Ex: Microsoft Access, Oracle, My SQL, Microsoft SQL server, FileMaker Pro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Overview of Databases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Relational Database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Contains multiple tables that are linked together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Information does not need to be repeated in multiple tables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Multiple tables with one common field (Ex: ID number)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Query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drawing select data from the tables in a database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Overview of Databases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94" name="Content Placeholder 3"/>
          <p:cNvPicPr/>
          <p:nvPr/>
        </p:nvPicPr>
        <p:blipFill>
          <a:blip r:embed="rId2"/>
          <a:stretch/>
        </p:blipFill>
        <p:spPr>
          <a:xfrm>
            <a:off x="2661120" y="1872000"/>
            <a:ext cx="6520680" cy="4206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Overview of Databases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97" name="Content Placeholder 3"/>
          <p:cNvPicPr/>
          <p:nvPr/>
        </p:nvPicPr>
        <p:blipFill>
          <a:blip r:embed="rId2"/>
          <a:stretch/>
        </p:blipFill>
        <p:spPr>
          <a:xfrm>
            <a:off x="336960" y="2026080"/>
            <a:ext cx="11169360" cy="3718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Overview of Databases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Structured Query Language (SQL)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Programming language for managing a relational database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Commands are close to English; easy to learn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1369B4"/>
                </a:solidFill>
                <a:latin typeface="Arial"/>
              </a:rPr>
              <a:t>SELECT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1369B4"/>
                </a:solidFill>
                <a:latin typeface="Arial"/>
              </a:rPr>
              <a:t>FROM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1369B4"/>
                </a:solidFill>
                <a:latin typeface="Arial"/>
              </a:rPr>
              <a:t>INNER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1369B4"/>
                </a:solidFill>
                <a:latin typeface="Arial"/>
              </a:rPr>
              <a:t>JOIN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1369B4"/>
                </a:solidFill>
                <a:latin typeface="Arial"/>
              </a:rPr>
              <a:t>WHERE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Overview of Databases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NoSQL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Database that is nonstructured and does not rely on tables or accessing data through SQL commands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Offer 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high availability: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system can run continuously for long time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Often used for performance purposes and provide quick responses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Have the ability to store vast quantities and varieties of data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Threats to Databases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SQL injection attack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Instead of data, hacker injects SQL-formatted commands as the input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Hacker enters commands to perform actions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Two conditions must exist to allow the hack: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Database must be relational using SQL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Query the hacker will attempt to exploit must be user-controllable input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Software Programming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Software programming is not just for PCs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Many different platforms: traditional computers, mobile devices, web interfaces, and embedded systems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Programming language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interface and structure used by the programmer to develop code to create a meaningful application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Threats to Databases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06" name="Content Placeholder 3"/>
          <p:cNvPicPr/>
          <p:nvPr/>
        </p:nvPicPr>
        <p:blipFill>
          <a:blip r:embed="rId2"/>
          <a:stretch/>
        </p:blipFill>
        <p:spPr>
          <a:xfrm>
            <a:off x="336960" y="2774880"/>
            <a:ext cx="11169360" cy="2601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12.3 Review		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9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4000"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A unique element of a table that contains one aspect of the data is called what?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field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A database consisting of tables that are linked by a common element is which type of database?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relational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What programming language is used for managing relational databases?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Structured Query Language (SQL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12.3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1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Which type of database typically consists of large tables containing vast amounts of data and are often stored in the cloud?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NoSQL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If a hacker inserts commands in user-controllable input fields in a website, what type of attack is being committed?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SQL 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Software Programming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84" name="Content Placeholder 3"/>
          <p:cNvPicPr/>
          <p:nvPr/>
        </p:nvPicPr>
        <p:blipFill rotWithShape="1">
          <a:blip r:embed="rId2"/>
          <a:srcRect b="3824"/>
          <a:stretch/>
        </p:blipFill>
        <p:spPr>
          <a:xfrm>
            <a:off x="1774800" y="2010240"/>
            <a:ext cx="8293680" cy="393807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Software Programming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6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Library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generally used to share commands within the program itself so the programmer doesn’t have to keep rewriting the same code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Application programming interface (API)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allows program to share functionality with other modules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Can save programmer hours of coding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Ex: incorporating Google Maps on web pages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Software Programming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Machine language: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language the computer CPU can use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Compiler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function that takes the code the programmer writes and converts it into machine language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Could be a big process for an application program suite or web application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Often faster when the program is compiled as it is run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</TotalTime>
  <Words>2176</Words>
  <Application>Microsoft Office PowerPoint</Application>
  <PresentationFormat>Widescreen</PresentationFormat>
  <Paragraphs>293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62</vt:i4>
      </vt:variant>
    </vt:vector>
  </HeadingPairs>
  <TitlesOfParts>
    <vt:vector size="79" baseType="lpstr">
      <vt:lpstr>Arial</vt:lpstr>
      <vt:lpstr>Helvetica LT Std</vt:lpstr>
      <vt:lpstr>Palatino LT Std</vt:lpstr>
      <vt:lpstr>Symbol</vt:lpstr>
      <vt:lpstr>Times New Roman</vt:lpstr>
      <vt:lpstr>Trebuchet MS</vt:lpstr>
      <vt:lpstr>Tw Cen MT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Richard Greene</cp:lastModifiedBy>
  <cp:revision>6</cp:revision>
  <dcterms:created xsi:type="dcterms:W3CDTF">2018-08-30T16:14:50Z</dcterms:created>
  <dcterms:modified xsi:type="dcterms:W3CDTF">2020-07-31T16:22:13Z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63</vt:i4>
  </property>
</Properties>
</file>